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76" r:id="rId2"/>
    <p:sldMasterId id="2147483689" r:id="rId3"/>
    <p:sldMasterId id="2147483704" r:id="rId4"/>
  </p:sldMasterIdLst>
  <p:notesMasterIdLst>
    <p:notesMasterId r:id="rId10"/>
  </p:notesMasterIdLst>
  <p:handoutMasterIdLst>
    <p:handoutMasterId r:id="rId11"/>
  </p:handoutMasterIdLst>
  <p:sldIdLst>
    <p:sldId id="278" r:id="rId5"/>
    <p:sldId id="295" r:id="rId6"/>
    <p:sldId id="296" r:id="rId7"/>
    <p:sldId id="297" r:id="rId8"/>
    <p:sldId id="298" r:id="rId9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4010"/>
    <a:srgbClr val="E37222"/>
    <a:srgbClr val="003258"/>
    <a:srgbClr val="0078C8"/>
    <a:srgbClr val="EB9F87"/>
    <a:srgbClr val="E27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94" d="100"/>
          <a:sy n="94" d="100"/>
        </p:scale>
        <p:origin x="1123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80" d="100"/>
          <a:sy n="80" d="100"/>
        </p:scale>
        <p:origin x="-23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4278E-95BA-4DF9-A3D4-37DD757F50DD}" type="slidenum">
              <a:rPr lang="nl-NL" sz="1000" smtClean="0">
                <a:latin typeface="Verdana" pitchFamily="34" charset="0"/>
                <a:ea typeface="Verdana" pitchFamily="34" charset="0"/>
                <a:cs typeface="Verdana" pitchFamily="34" charset="0"/>
              </a:rPr>
              <a:pPr/>
              <a:t>‹nr.›</a:t>
            </a:fld>
            <a:endParaRPr lang="nl-NL" sz="10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176" y="36108"/>
            <a:ext cx="1085600" cy="5431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5677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AE47B12-AD08-462D-980E-2132932ACC28}" type="datetimeFigureOut">
              <a:rPr lang="nl-NL" smtClean="0"/>
              <a:pPr/>
              <a:t>18-9-2014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2A67C1CD-2B30-4655-B66C-F92B41C9806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82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4276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18463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25184-5A55-6444-9BCB-62EB761A0FB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76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 anchor="ctr" anchorCtr="0"/>
          <a:lstStyle>
            <a:lvl1pPr algn="ctr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0"/>
            <a:r>
              <a:rPr lang="en-US" dirty="0" err="1" smtClean="0"/>
              <a:t>ww</a:t>
            </a:r>
            <a:endParaRPr lang="en-US" dirty="0" smtClean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4AFA5-A12D-9246-B72F-BDD799BE8511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6098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E0182-18D6-8645-A657-13119BDBAE0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021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D22F-3BC9-394B-8621-F2B4A73ABC3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698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55637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562475" y="0"/>
            <a:ext cx="4581525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037138" y="2878138"/>
            <a:ext cx="3598862" cy="857250"/>
          </a:xfrm>
        </p:spPr>
        <p:txBody>
          <a:bodyPr/>
          <a:lstStyle>
            <a:lvl1pPr defTabSz="608013" eaLnBrk="0" hangingPunct="0">
              <a:defRPr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37138" y="3778250"/>
            <a:ext cx="3598862" cy="1752600"/>
          </a:xfrm>
        </p:spPr>
        <p:txBody>
          <a:bodyPr/>
          <a:lstStyle>
            <a:lvl1pPr marL="0" indent="1588" defTabSz="608013" eaLnBrk="0" hangingPunct="0">
              <a:buFont typeface="Arial" charset="0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het opmaakprofiel van de modelondertitel te bewerken</a:t>
            </a:r>
            <a:endParaRPr lang="en-GB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5037138" y="6515100"/>
            <a:ext cx="3932237" cy="209550"/>
          </a:xfrm>
        </p:spPr>
        <p:txBody>
          <a:bodyPr anchor="t"/>
          <a:lstStyle>
            <a:lvl1pPr algn="l">
              <a:defRPr/>
            </a:lvl1pPr>
          </a:lstStyle>
          <a:p>
            <a:fld id="{371C0177-2255-4D36-B8DD-0237089C547A}" type="datetime4">
              <a:rPr lang="nl-NL" smtClean="0"/>
              <a:pPr/>
              <a:t>18 september 2014</a:t>
            </a:fld>
            <a:endParaRPr lang="nl-NL" dirty="0" smtClean="0"/>
          </a:p>
          <a:p>
            <a:endParaRPr lang="nl-NL" dirty="0"/>
          </a:p>
        </p:txBody>
      </p:sp>
      <p:pic>
        <p:nvPicPr>
          <p:cNvPr id="10246" name="Picture 6" descr="Z:\KA\Carma\DocSys\Customers\VenW Rijksbreed\Models\Presentaties\background_pictures\logo wit\RO_VW_diap.png"/>
          <p:cNvPicPr>
            <a:picLocks noChangeAspect="1" noChangeArrowheads="1"/>
          </p:cNvPicPr>
          <p:nvPr/>
        </p:nvPicPr>
        <p:blipFill>
          <a:blip r:embed="rId2" cstate="print"/>
          <a:srcRect l="46451" r="12230" b="20656"/>
          <a:stretch>
            <a:fillRect/>
          </a:stretch>
        </p:blipFill>
        <p:spPr bwMode="auto">
          <a:xfrm>
            <a:off x="4262438" y="0"/>
            <a:ext cx="3517900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4132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CDB467-7873-4513-AFB0-64C93AB0D52A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CE78A39A-4C99-4BCD-B018-36BE006FADB3}" type="datetime4">
              <a:rPr lang="nl-NL" smtClean="0"/>
              <a:pPr/>
              <a:t>18 september 2014</a:t>
            </a:fld>
            <a:endParaRPr lang="nl-NL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 smtClean="0"/>
              <a:t>Ministerie van Infrastructuur en Milieu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5375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D84257-ED32-48C1-8368-C36FAEBD5AE4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6B6BDDF-2A89-4039-BE8A-509CE46CCAE6}" type="datetime4">
              <a:rPr lang="nl-NL" smtClean="0"/>
              <a:pPr/>
              <a:t>18 september 2014</a:t>
            </a:fld>
            <a:endParaRPr lang="nl-NL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 smtClean="0"/>
              <a:t>Ministerie van Infrastructuur en Milieu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77062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6725" y="2068513"/>
            <a:ext cx="4124325" cy="4138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43450" y="2068513"/>
            <a:ext cx="4124325" cy="4138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EFCD2F-3854-4509-94B1-251D221B176A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31DF2BC-8A43-4914-9A84-B7BDC8E802FB}" type="datetime4">
              <a:rPr lang="nl-NL" smtClean="0"/>
              <a:pPr/>
              <a:t>18 september 2014</a:t>
            </a:fld>
            <a:endParaRPr lang="nl-NL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 smtClean="0"/>
              <a:t>Ministerie van Infrastructuur en Milieu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0972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E8DFE5E-4DF5-4E22-BF27-B57155238CA5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166882B7-EDFC-4F48-8AF5-E70F44ED6812}" type="datetime4">
              <a:rPr lang="nl-NL" smtClean="0"/>
              <a:pPr/>
              <a:t>18 september 2014</a:t>
            </a:fld>
            <a:endParaRPr lang="nl-NL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 smtClean="0"/>
              <a:t>Ministerie van Infrastructuur en Milieu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6524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044F-0D5E-E942-AFC3-081FA31B288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2076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2C4F18-1084-43BB-8F0C-8DDEC76DCA47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DBC99A0-50CB-43C2-A15A-7A72FC1B949A}" type="datetime4">
              <a:rPr lang="nl-NL" smtClean="0"/>
              <a:pPr/>
              <a:t>18 september 2014</a:t>
            </a:fld>
            <a:endParaRPr 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 smtClean="0"/>
              <a:t>Ministerie van Infrastructuur en Milieu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72078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FF4269-9A2A-402C-95A8-1E64AE3A37F9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328D42C-744F-47AE-9729-62D2907478C0}" type="datetime4">
              <a:rPr lang="nl-NL" smtClean="0"/>
              <a:pPr/>
              <a:t>18 september 2014</a:t>
            </a:fld>
            <a:endParaRPr 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 smtClean="0"/>
              <a:t>Ministerie van Infrastructuur en Milieu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92616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 smtClean="0"/>
              <a:t>Ministerie van Infrastructuur en Milieu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BE2487A-4EC9-4160-846D-E5DD7CFD4F63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5E3D685-99AE-4B48-89D7-929B7FE72527}" type="datetime4">
              <a:rPr lang="nl-NL" smtClean="0"/>
              <a:pPr/>
              <a:t>18 september 2014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40744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CDE4C3-FD53-4754-8387-ED0250ADD0EA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448838B-8E2F-4CBB-AF86-AF7B5DEE893A}" type="datetime4">
              <a:rPr lang="nl-NL" smtClean="0"/>
              <a:pPr/>
              <a:t>18 september 2014</a:t>
            </a:fld>
            <a:endParaRPr lang="nl-NL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 smtClean="0"/>
              <a:t>Ministerie van Infrastructuur en Milieu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91200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4D3DCD-78F2-4C02-80EF-E6C3442401A7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B6E0780-654D-4B62-A6BB-603CE28FA527}" type="datetime4">
              <a:rPr lang="nl-NL" smtClean="0"/>
              <a:pPr/>
              <a:t>18 september 2014</a:t>
            </a:fld>
            <a:endParaRPr lang="nl-NL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 smtClean="0"/>
              <a:t>Ministerie van Infrastructuur en Milieu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45163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67513" y="1293813"/>
            <a:ext cx="2100262" cy="491331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66725" y="1293813"/>
            <a:ext cx="6148388" cy="491331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EBBB1C-FD6D-4964-872D-637C2E61DE24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3824C36-7F26-413F-9F18-8694431975CF}" type="datetime4">
              <a:rPr lang="nl-NL" smtClean="0"/>
              <a:pPr/>
              <a:t>18 september 2014</a:t>
            </a:fld>
            <a:endParaRPr lang="nl-NL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 smtClean="0"/>
              <a:t>Ministerie van Infrastructuur en Milieu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50291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el, tekst en illustr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725" y="1293813"/>
            <a:ext cx="8401050" cy="4921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66725" y="2068513"/>
            <a:ext cx="4124325" cy="413861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llustratie 3"/>
          <p:cNvSpPr>
            <a:spLocks noGrp="1"/>
          </p:cNvSpPr>
          <p:nvPr>
            <p:ph type="clipArt" sz="half" idx="2"/>
          </p:nvPr>
        </p:nvSpPr>
        <p:spPr>
          <a:xfrm>
            <a:off x="4743450" y="2068513"/>
            <a:ext cx="4124325" cy="4138612"/>
          </a:xfrm>
        </p:spPr>
        <p:txBody>
          <a:bodyPr/>
          <a:lstStyle/>
          <a:p>
            <a:r>
              <a:rPr lang="nl-NL" smtClean="0"/>
              <a:t>Klik op het pictogram als u een illustratie wilt toevoegen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1"/>
          </p:nvPr>
        </p:nvSpPr>
        <p:spPr>
          <a:xfrm>
            <a:off x="466725" y="6611938"/>
            <a:ext cx="1905000" cy="119062"/>
          </a:xfrm>
        </p:spPr>
        <p:txBody>
          <a:bodyPr/>
          <a:lstStyle>
            <a:lvl1pPr>
              <a:defRPr/>
            </a:lvl1pPr>
          </a:lstStyle>
          <a:p>
            <a:fld id="{C0E4B359-E2E3-44DC-A349-1126A74EF1B4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2"/>
          </p:nvPr>
        </p:nvSpPr>
        <p:spPr>
          <a:xfrm>
            <a:off x="7264400" y="6611938"/>
            <a:ext cx="1508125" cy="119062"/>
          </a:xfrm>
        </p:spPr>
        <p:txBody>
          <a:bodyPr/>
          <a:lstStyle>
            <a:lvl1pPr>
              <a:defRPr/>
            </a:lvl1pPr>
          </a:lstStyle>
          <a:p>
            <a:fld id="{DBD31B11-F223-4A7F-98AB-1298E820D8C6}" type="datetime4">
              <a:rPr lang="nl-NL" smtClean="0"/>
              <a:pPr/>
              <a:t>18 september 2014</a:t>
            </a:fld>
            <a:endParaRPr lang="nl-NL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6" y="6525344"/>
            <a:ext cx="3097337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 smtClean="0"/>
              <a:t>Ministerie van Infrastructuur en Milieu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46652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3355618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044F-0D5E-E942-AFC3-081FA31B288E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0245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7BA7F-C95B-A046-B507-59BA2DBFB183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411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7BA7F-C95B-A046-B507-59BA2DBFB183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17266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7441E-AF55-AA48-A48F-E6D6793E7A70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0880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00000" y="274638"/>
            <a:ext cx="6624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9112F-0432-3E45-B191-A3E8BBB1FBC6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859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CB0A-67EE-8845-8F51-D4AF2C2A12BE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7030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717E-837C-9F4A-B7EC-A6CB3D75579A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6269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solidFill>
                <a:srgbClr val="FFFFFF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9096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ind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19140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25184-5A55-6444-9BCB-62EB761A0FBB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715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 anchor="ctr" anchorCtr="0"/>
          <a:lstStyle>
            <a:lvl1pPr algn="ctr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0"/>
            <a:r>
              <a:rPr lang="en-US" dirty="0" err="1" smtClean="0"/>
              <a:t>ww</a:t>
            </a:r>
            <a:endParaRPr lang="en-US" dirty="0" smtClean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4AFA5-A12D-9246-B72F-BDD799BE8511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1296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E0182-18D6-8645-A657-13119BDBAE00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1969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D22F-3BC9-394B-8621-F2B4A73ABC37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30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7441E-AF55-AA48-A48F-E6D6793E7A7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0320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solidFill>
                <a:srgbClr val="FFFFFF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1051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361265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044F-0D5E-E942-AFC3-081FA31B288E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76368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7BA7F-C95B-A046-B507-59BA2DBFB183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4876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7441E-AF55-AA48-A48F-E6D6793E7A70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18567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00000" y="274638"/>
            <a:ext cx="6624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9112F-0432-3E45-B191-A3E8BBB1FBC6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4507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CB0A-67EE-8845-8F51-D4AF2C2A12BE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84600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717E-837C-9F4A-B7EC-A6CB3D75579A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68622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solidFill>
                <a:srgbClr val="FFFFFF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6110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ind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548895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00000" y="274638"/>
            <a:ext cx="6624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9112F-0432-3E45-B191-A3E8BBB1FBC6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54113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25184-5A55-6444-9BCB-62EB761A0FBB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80448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 anchor="ctr" anchorCtr="0"/>
          <a:lstStyle>
            <a:lvl1pPr algn="ctr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0"/>
            <a:r>
              <a:rPr lang="en-US" dirty="0" err="1" smtClean="0"/>
              <a:t>ww</a:t>
            </a:r>
            <a:endParaRPr lang="en-US" dirty="0" smtClean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4AFA5-A12D-9246-B72F-BDD799BE8511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87117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E0182-18D6-8645-A657-13119BDBAE00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2264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D22F-3BC9-394B-8621-F2B4A73ABC37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18247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 sz="2400">
              <a:solidFill>
                <a:srgbClr val="FFFFFF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486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CB0A-67EE-8845-8F51-D4AF2C2A12B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9153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717E-837C-9F4A-B7EC-A6CB3D75579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8886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629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ind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25167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0000" y="540000"/>
            <a:ext cx="7704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</a:t>
            </a:r>
            <a:r>
              <a:rPr lang="nl-NL" dirty="0" smtClean="0"/>
              <a:t>bewerken</a:t>
            </a:r>
            <a:endParaRPr lang="nl-NL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1260000"/>
            <a:ext cx="7704000" cy="46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88024" y="6236419"/>
            <a:ext cx="3960439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537" y="6237312"/>
            <a:ext cx="64807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chemeClr val="accent5"/>
                </a:solidFill>
                <a:latin typeface="+mn-lt"/>
              </a:defRPr>
            </a:lvl1pPr>
          </a:lstStyle>
          <a:p>
            <a:fld id="{DD4326B3-8991-FC4E-8214-194F99C920E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040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60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i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2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10112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6350000"/>
            <a:ext cx="9144000" cy="50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 sz="2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1293813"/>
            <a:ext cx="84010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modeltitel te bewerken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2068513"/>
            <a:ext cx="8401050" cy="413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6725" y="6611938"/>
            <a:ext cx="1905000" cy="11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fld id="{A7767DB5-9DBB-4547-9226-1DA966EC9086}" type="slidenum">
              <a:rPr lang="nl-NL"/>
              <a:pPr/>
              <a:t>‹nr.›</a:t>
            </a:fld>
            <a:endParaRPr lang="nl-NL"/>
          </a:p>
        </p:txBody>
      </p:sp>
      <p:sp>
        <p:nvSpPr>
          <p:cNvPr id="11" name="shpTitel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64400" y="6611938"/>
            <a:ext cx="1508125" cy="11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fld id="{304E76BA-3E86-4990-863F-0FA9D596FAFB}" type="datetime4">
              <a:rPr lang="nl-NL" smtClean="0"/>
              <a:pPr/>
              <a:t>18 september 2014</a:t>
            </a:fld>
            <a:endParaRPr lang="nl-NL" dirty="0"/>
          </a:p>
        </p:txBody>
      </p:sp>
      <p:pic>
        <p:nvPicPr>
          <p:cNvPr id="9225" name="Picture 9" descr="Z:\KA\Carma\DocSys\Customers\VenW Rijksbreed\Models\Presentaties\background_pictures\logo wit\RO_VW_diap.png"/>
          <p:cNvPicPr>
            <a:picLocks noChangeAspect="1" noChangeArrowheads="1"/>
          </p:cNvPicPr>
          <p:nvPr/>
        </p:nvPicPr>
        <p:blipFill>
          <a:blip r:embed="rId14" cstate="print"/>
          <a:srcRect l="46451" t="15443" r="46289" b="20656"/>
          <a:stretch>
            <a:fillRect/>
          </a:stretch>
        </p:blipFill>
        <p:spPr bwMode="auto">
          <a:xfrm>
            <a:off x="4376738" y="0"/>
            <a:ext cx="3937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5977" y="6525344"/>
            <a:ext cx="2736304" cy="2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608013" eaLnBrk="0" hangingPunct="0">
              <a:defRPr sz="1000">
                <a:solidFill>
                  <a:srgbClr val="FFFFFF"/>
                </a:solidFill>
                <a:latin typeface="+mn-lt"/>
                <a:cs typeface="Arial" charset="0"/>
              </a:defRPr>
            </a:lvl1pPr>
          </a:lstStyle>
          <a:p>
            <a:r>
              <a:rPr lang="nl-NL" dirty="0" smtClean="0"/>
              <a:t>Ministerie van Infrastructuur en Milieu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324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C003D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0000" y="540000"/>
            <a:ext cx="7704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</a:t>
            </a:r>
            <a:r>
              <a:rPr lang="nl-NL" dirty="0" smtClean="0"/>
              <a:t>bewerken</a:t>
            </a:r>
            <a:endParaRPr lang="nl-NL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1260000"/>
            <a:ext cx="7704000" cy="46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88024" y="6236419"/>
            <a:ext cx="3960439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537" y="6237312"/>
            <a:ext cx="64807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chemeClr val="accent5"/>
                </a:solidFill>
                <a:latin typeface="+mn-lt"/>
              </a:defRPr>
            </a:lvl1pPr>
          </a:lstStyle>
          <a:p>
            <a:fld id="{DD4326B3-8991-FC4E-8214-194F99C920E3}" type="slidenum">
              <a:rPr lang="nl-NL" smtClean="0">
                <a:solidFill>
                  <a:srgbClr val="D0E8F8"/>
                </a:solidFill>
              </a:rPr>
              <a:pPr/>
              <a:t>‹nr.›</a:t>
            </a:fld>
            <a:endParaRPr lang="nl-NL" dirty="0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523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i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2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0000" y="540000"/>
            <a:ext cx="7704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</a:t>
            </a:r>
            <a:r>
              <a:rPr lang="nl-NL" dirty="0" smtClean="0"/>
              <a:t>bewerken</a:t>
            </a:r>
            <a:endParaRPr lang="nl-NL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1260000"/>
            <a:ext cx="7704000" cy="46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88024" y="6236419"/>
            <a:ext cx="3960439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537" y="6237312"/>
            <a:ext cx="64807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chemeClr val="accent5"/>
                </a:solidFill>
                <a:latin typeface="+mn-lt"/>
              </a:defRPr>
            </a:lvl1pPr>
          </a:lstStyle>
          <a:p>
            <a:fld id="{DD4326B3-8991-FC4E-8214-194F99C920E3}" type="slidenum">
              <a:rPr lang="nl-NL" smtClean="0">
                <a:solidFill>
                  <a:srgbClr val="D0E8F8"/>
                </a:solidFill>
              </a:rPr>
              <a:pPr/>
              <a:t>‹nr.›</a:t>
            </a:fld>
            <a:endParaRPr lang="nl-NL" dirty="0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05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i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2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11188" y="2276475"/>
            <a:ext cx="7993260" cy="1470025"/>
          </a:xfrm>
        </p:spPr>
        <p:txBody>
          <a:bodyPr/>
          <a:lstStyle/>
          <a:p>
            <a:r>
              <a:rPr lang="nl-NL" sz="3200" dirty="0" smtClean="0"/>
              <a:t>Wijzigingen concept 0.9 RGBZ 2.0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sz="2400" b="0" i="1" dirty="0" smtClean="0"/>
              <a:t>Expertgroep Informatiemodellen</a:t>
            </a:r>
            <a:br>
              <a:rPr lang="nl-NL" sz="2400" b="0" i="1" dirty="0" smtClean="0"/>
            </a:br>
            <a:r>
              <a:rPr lang="nl-NL" sz="2400" b="0" i="1" dirty="0" smtClean="0"/>
              <a:t>18 september 2014, Arjan Kloosterboer</a:t>
            </a:r>
            <a:endParaRPr lang="nl-NL" sz="2400" b="0" i="1" dirty="0"/>
          </a:p>
        </p:txBody>
      </p:sp>
    </p:spTree>
    <p:extLst>
      <p:ext uri="{BB962C8B-B14F-4D97-AF65-F5344CB8AC3E}">
        <p14:creationId xmlns:p14="http://schemas.microsoft.com/office/powerpoint/2010/main" val="406896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540000"/>
            <a:ext cx="8244488" cy="792163"/>
          </a:xfrm>
        </p:spPr>
        <p:txBody>
          <a:bodyPr/>
          <a:lstStyle/>
          <a:p>
            <a:r>
              <a:rPr lang="nl-NL" sz="2200" dirty="0" smtClean="0"/>
              <a:t>Doorgevoerde wijzigingen t.o.v. concept 0.8 (1)</a:t>
            </a:r>
            <a:endParaRPr lang="nl-NL" sz="2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0000" y="1260000"/>
            <a:ext cx="8244488" cy="4608000"/>
          </a:xfrm>
        </p:spPr>
        <p:txBody>
          <a:bodyPr/>
          <a:lstStyle/>
          <a:p>
            <a:pPr marL="457200" indent="-457200"/>
            <a:r>
              <a:rPr lang="nl-NL" dirty="0" smtClean="0"/>
              <a:t>Unieke aanduidingen objecttypen</a:t>
            </a:r>
          </a:p>
          <a:p>
            <a:pPr marL="857250" lvl="1" indent="-457200"/>
            <a:r>
              <a:rPr lang="nl-NL" dirty="0" smtClean="0"/>
              <a:t>ZAAK: Bronorganisatie </a:t>
            </a:r>
            <a:r>
              <a:rPr lang="nl-NL" dirty="0" err="1" smtClean="0"/>
              <a:t>icm</a:t>
            </a:r>
            <a:r>
              <a:rPr lang="nl-NL" dirty="0" smtClean="0"/>
              <a:t>. Zaakidentificatie</a:t>
            </a:r>
          </a:p>
          <a:p>
            <a:pPr marL="857250" lvl="1" indent="-457200"/>
            <a:r>
              <a:rPr lang="nl-NL" dirty="0" smtClean="0"/>
              <a:t>INFORMATIEOBJECT: Bronorganisatie </a:t>
            </a:r>
            <a:r>
              <a:rPr lang="nl-NL" dirty="0" err="1" smtClean="0"/>
              <a:t>icm</a:t>
            </a:r>
            <a:r>
              <a:rPr lang="nl-NL" dirty="0" smtClean="0"/>
              <a:t>. </a:t>
            </a:r>
            <a:r>
              <a:rPr lang="nl-NL" dirty="0" err="1" smtClean="0"/>
              <a:t>Informatieobjectidentificatie</a:t>
            </a:r>
            <a:endParaRPr lang="nl-NL" dirty="0" smtClean="0"/>
          </a:p>
          <a:p>
            <a:pPr marL="857250" lvl="1" indent="-457200"/>
            <a:r>
              <a:rPr lang="nl-NL" dirty="0" smtClean="0"/>
              <a:t>ORGANISATORISCHE EENHEID: Organisatie-identificatie </a:t>
            </a:r>
            <a:r>
              <a:rPr lang="nl-NL" dirty="0" err="1" smtClean="0"/>
              <a:t>icm</a:t>
            </a:r>
            <a:r>
              <a:rPr lang="nl-NL" dirty="0" smtClean="0"/>
              <a:t>.  </a:t>
            </a:r>
            <a:r>
              <a:rPr lang="nl-NL" dirty="0" err="1" smtClean="0"/>
              <a:t>Organisatie-eenheid-identificatie</a:t>
            </a:r>
            <a:endParaRPr lang="nl-NL" dirty="0" smtClean="0"/>
          </a:p>
          <a:p>
            <a:pPr marL="857250" lvl="1" indent="-457200"/>
            <a:r>
              <a:rPr lang="nl-NL" dirty="0" smtClean="0"/>
              <a:t>MEDEWERKER: Organisatie-identificatie (van ORGANISATORISCHE EENHEID) </a:t>
            </a:r>
            <a:r>
              <a:rPr lang="nl-NL" dirty="0" err="1" smtClean="0"/>
              <a:t>icm</a:t>
            </a:r>
            <a:r>
              <a:rPr lang="nl-NL" dirty="0" smtClean="0"/>
              <a:t>.  Medewerkeridentificatie</a:t>
            </a:r>
          </a:p>
          <a:p>
            <a:pPr marL="457200" indent="-457200"/>
            <a:r>
              <a:rPr lang="nl-NL" dirty="0" smtClean="0"/>
              <a:t>Afzender en geadresseerde van INFORMATIEOBJECT</a:t>
            </a:r>
          </a:p>
          <a:p>
            <a:pPr marL="857250" lvl="1" indent="-457200"/>
            <a:r>
              <a:rPr lang="nl-NL" dirty="0" smtClean="0"/>
              <a:t>Zowel gestructureerd (als BETROKKENE d.m.v. relatie) als ongestructureerd (d.m.v. attributen)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540000"/>
            <a:ext cx="8244488" cy="792163"/>
          </a:xfrm>
        </p:spPr>
        <p:txBody>
          <a:bodyPr/>
          <a:lstStyle/>
          <a:p>
            <a:r>
              <a:rPr lang="nl-NL" sz="2200" dirty="0" smtClean="0"/>
              <a:t>Doorgevoerde wijzigingen t.o.v. concept 0.8 (2)</a:t>
            </a:r>
            <a:endParaRPr lang="nl-NL" sz="2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0000" y="1260000"/>
            <a:ext cx="8172480" cy="4608000"/>
          </a:xfrm>
        </p:spPr>
        <p:txBody>
          <a:bodyPr/>
          <a:lstStyle/>
          <a:p>
            <a:r>
              <a:rPr lang="nl-NL" dirty="0" smtClean="0"/>
              <a:t>Ondertekening document</a:t>
            </a:r>
          </a:p>
          <a:p>
            <a:pPr lvl="1"/>
            <a:r>
              <a:rPr lang="nl-NL" dirty="0" smtClean="0"/>
              <a:t>Attributen Ondertekeningsoort en Ondertekeningdatum toegevoegd aan INFORMATIEOBJECT </a:t>
            </a:r>
          </a:p>
          <a:p>
            <a:r>
              <a:rPr lang="nl-NL" dirty="0" smtClean="0"/>
              <a:t>Machtiging</a:t>
            </a:r>
          </a:p>
          <a:p>
            <a:pPr lvl="1"/>
            <a:r>
              <a:rPr lang="nl-NL" dirty="0" smtClean="0"/>
              <a:t>Attribuut ‘Indicatie gemachtigde’ bij ROL vervangen door ‘Indicatie machtiging’</a:t>
            </a:r>
          </a:p>
          <a:p>
            <a:pPr lvl="1"/>
            <a:r>
              <a:rPr lang="nl-NL" dirty="0" smtClean="0"/>
              <a:t>Zowel machtiginggever als gemachtigde is nu te duiden</a:t>
            </a:r>
          </a:p>
          <a:p>
            <a:r>
              <a:rPr lang="nl-NL" dirty="0" err="1" smtClean="0"/>
              <a:t>KvK-nummer</a:t>
            </a:r>
            <a:endParaRPr lang="nl-NL" dirty="0" smtClean="0"/>
          </a:p>
          <a:p>
            <a:pPr lvl="1"/>
            <a:r>
              <a:rPr lang="nl-NL" dirty="0" smtClean="0"/>
              <a:t>Toegevoegd aan VESTIGING</a:t>
            </a:r>
          </a:p>
          <a:p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Discussiepunt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Meerdere </a:t>
            </a:r>
            <a:r>
              <a:rPr lang="nl-NL" dirty="0" err="1" smtClean="0"/>
              <a:t>initiatoren</a:t>
            </a:r>
            <a:r>
              <a:rPr lang="nl-NL" dirty="0" smtClean="0"/>
              <a:t> bij een zaak.</a:t>
            </a:r>
          </a:p>
          <a:p>
            <a:pPr>
              <a:buNone/>
            </a:pPr>
            <a:r>
              <a:rPr lang="nl-NL" dirty="0" smtClean="0"/>
              <a:t>Voorstel:</a:t>
            </a:r>
          </a:p>
          <a:p>
            <a:r>
              <a:rPr lang="nl-NL" dirty="0" smtClean="0"/>
              <a:t>Wijzigingsverzoek honoreren.</a:t>
            </a:r>
          </a:p>
          <a:p>
            <a:r>
              <a:rPr lang="nl-NL" dirty="0" smtClean="0"/>
              <a:t>Op te lossen door een BETROKKENE ook een groep van subjecten te laten zijn (is nu altijd 1 subject).</a:t>
            </a:r>
          </a:p>
          <a:p>
            <a:r>
              <a:rPr lang="nl-NL" dirty="0" smtClean="0"/>
              <a:t>Een zaak kent dan nog steeds één initiator waarbij die initiator een groep van subjecten kan zijn.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verder?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ing PowerPointsjabloon oranje 25% 130703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King PowerPointsjabloon oranje 50% 130703.potx" id="{C388499A-9F65-41E0-8B86-8801C7A10313}" vid="{F203966B-1F90-4699-AC86-606ED79D6457}"/>
    </a:ext>
  </a:extLst>
</a:theme>
</file>

<file path=ppt/theme/theme2.xml><?xml version="1.0" encoding="utf-8"?>
<a:theme xmlns:a="http://schemas.openxmlformats.org/drawingml/2006/main" name="Tijdelijk_bestand_Presentatie_IenM[1]">
  <a:themeElements>
    <a:clrScheme name="">
      <a:dk1>
        <a:srgbClr val="000000"/>
      </a:dk1>
      <a:lt1>
        <a:srgbClr val="FFFFFF"/>
      </a:lt1>
      <a:dk2>
        <a:srgbClr val="0E4A10"/>
      </a:dk2>
      <a:lt2>
        <a:srgbClr val="47145C"/>
      </a:lt2>
      <a:accent1>
        <a:srgbClr val="046F96"/>
      </a:accent1>
      <a:accent2>
        <a:srgbClr val="9ACCD4"/>
      </a:accent2>
      <a:accent3>
        <a:srgbClr val="FFFFFF"/>
      </a:accent3>
      <a:accent4>
        <a:srgbClr val="000000"/>
      </a:accent4>
      <a:accent5>
        <a:srgbClr val="AABBC9"/>
      </a:accent5>
      <a:accent6>
        <a:srgbClr val="8BB9C0"/>
      </a:accent6>
      <a:hlink>
        <a:srgbClr val="ED8FBB"/>
      </a:hlink>
      <a:folHlink>
        <a:srgbClr val="900079"/>
      </a:folHlink>
    </a:clrScheme>
    <a:fontScheme name="ministeri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ministerie 1">
        <a:dk1>
          <a:srgbClr val="000000"/>
        </a:dk1>
        <a:lt1>
          <a:srgbClr val="FFFFFF"/>
        </a:lt1>
        <a:dk2>
          <a:srgbClr val="529D26"/>
        </a:dk2>
        <a:lt2>
          <a:srgbClr val="808080"/>
        </a:lt2>
        <a:accent1>
          <a:srgbClr val="58AE8B"/>
        </a:accent1>
        <a:accent2>
          <a:srgbClr val="2494C5"/>
        </a:accent2>
        <a:accent3>
          <a:srgbClr val="FFFFFF"/>
        </a:accent3>
        <a:accent4>
          <a:srgbClr val="000000"/>
        </a:accent4>
        <a:accent5>
          <a:srgbClr val="B4D3C4"/>
        </a:accent5>
        <a:accent6>
          <a:srgbClr val="2086B2"/>
        </a:accent6>
        <a:hlink>
          <a:srgbClr val="9ACCD4"/>
        </a:hlink>
        <a:folHlink>
          <a:srgbClr val="ED8FB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isterie 2">
        <a:dk1>
          <a:srgbClr val="000000"/>
        </a:dk1>
        <a:lt1>
          <a:srgbClr val="FFFFFF"/>
        </a:lt1>
        <a:dk2>
          <a:srgbClr val="3C1508"/>
        </a:dk2>
        <a:lt2>
          <a:srgbClr val="3C1508"/>
        </a:lt2>
        <a:accent1>
          <a:srgbClr val="FBD221"/>
        </a:accent1>
        <a:accent2>
          <a:srgbClr val="F9A529"/>
        </a:accent2>
        <a:accent3>
          <a:srgbClr val="FFFFFF"/>
        </a:accent3>
        <a:accent4>
          <a:srgbClr val="000000"/>
        </a:accent4>
        <a:accent5>
          <a:srgbClr val="FDE5AB"/>
        </a:accent5>
        <a:accent6>
          <a:srgbClr val="E29524"/>
        </a:accent6>
        <a:hlink>
          <a:srgbClr val="EE0026"/>
        </a:hlink>
        <a:folHlink>
          <a:srgbClr val="60652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isterie 3">
        <a:dk1>
          <a:srgbClr val="000000"/>
        </a:dk1>
        <a:lt1>
          <a:srgbClr val="FFFFFF"/>
        </a:lt1>
        <a:dk2>
          <a:srgbClr val="47145C"/>
        </a:dk2>
        <a:lt2>
          <a:srgbClr val="0E4A10"/>
        </a:lt2>
        <a:accent1>
          <a:srgbClr val="EE0026"/>
        </a:accent1>
        <a:accent2>
          <a:srgbClr val="D60044"/>
        </a:accent2>
        <a:accent3>
          <a:srgbClr val="FFFFFF"/>
        </a:accent3>
        <a:accent4>
          <a:srgbClr val="000000"/>
        </a:accent4>
        <a:accent5>
          <a:srgbClr val="F5AAAC"/>
        </a:accent5>
        <a:accent6>
          <a:srgbClr val="C2003D"/>
        </a:accent6>
        <a:hlink>
          <a:srgbClr val="ED8FBB"/>
        </a:hlink>
        <a:folHlink>
          <a:srgbClr val="A100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isterie 4">
        <a:dk1>
          <a:srgbClr val="000000"/>
        </a:dk1>
        <a:lt1>
          <a:srgbClr val="FFFFFF"/>
        </a:lt1>
        <a:dk2>
          <a:srgbClr val="529D26"/>
        </a:dk2>
        <a:lt2>
          <a:srgbClr val="808080"/>
        </a:lt2>
        <a:accent1>
          <a:srgbClr val="6ED9AD"/>
        </a:accent1>
        <a:accent2>
          <a:srgbClr val="2494C5"/>
        </a:accent2>
        <a:accent3>
          <a:srgbClr val="FFFFFF"/>
        </a:accent3>
        <a:accent4>
          <a:srgbClr val="000000"/>
        </a:accent4>
        <a:accent5>
          <a:srgbClr val="BAE9D3"/>
        </a:accent5>
        <a:accent6>
          <a:srgbClr val="2086B2"/>
        </a:accent6>
        <a:hlink>
          <a:srgbClr val="9ACCD4"/>
        </a:hlink>
        <a:folHlink>
          <a:srgbClr val="ED8FB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King PowerPointsjabloon oranje 25% 130703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King PowerPointsjabloon oranje 50% 130703.potx" id="{C388499A-9F65-41E0-8B86-8801C7A10313}" vid="{F203966B-1F90-4699-AC86-606ED79D6457}"/>
    </a:ext>
  </a:extLst>
</a:theme>
</file>

<file path=ppt/theme/theme4.xml><?xml version="1.0" encoding="utf-8"?>
<a:theme xmlns:a="http://schemas.openxmlformats.org/drawingml/2006/main" name="2_King PowerPointsjabloon oranje 25% 130703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King PowerPointsjabloon oranje 50% 130703.potx" id="{C388499A-9F65-41E0-8B86-8801C7A10313}" vid="{F203966B-1F90-4699-AC86-606ED79D6457}"/>
    </a:ext>
  </a:extLst>
</a:theme>
</file>

<file path=ppt/theme/theme5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King PowerPointsjabloon oranje 25% 130703</Template>
  <TotalTime>4848</TotalTime>
  <Words>171</Words>
  <Application>Microsoft Office PowerPoint</Application>
  <PresentationFormat>Diavoorstelling (4:3)</PresentationFormat>
  <Paragraphs>29</Paragraphs>
  <Slides>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4</vt:i4>
      </vt:variant>
      <vt:variant>
        <vt:lpstr>Diatitels</vt:lpstr>
      </vt:variant>
      <vt:variant>
        <vt:i4>5</vt:i4>
      </vt:variant>
    </vt:vector>
  </HeadingPairs>
  <TitlesOfParts>
    <vt:vector size="13" baseType="lpstr">
      <vt:lpstr>ＭＳ Ｐゴシック</vt:lpstr>
      <vt:lpstr>Arial</vt:lpstr>
      <vt:lpstr>Times New Roman</vt:lpstr>
      <vt:lpstr>Verdana</vt:lpstr>
      <vt:lpstr>King PowerPointsjabloon oranje 25% 130703</vt:lpstr>
      <vt:lpstr>Tijdelijk_bestand_Presentatie_IenM[1]</vt:lpstr>
      <vt:lpstr>1_King PowerPointsjabloon oranje 25% 130703</vt:lpstr>
      <vt:lpstr>2_King PowerPointsjabloon oranje 25% 130703</vt:lpstr>
      <vt:lpstr>Wijzigingen concept 0.9 RGBZ 2.0 Expertgroep Informatiemodellen 18 september 2014, Arjan Kloosterboer</vt:lpstr>
      <vt:lpstr>Doorgevoerde wijzigingen t.o.v. concept 0.8 (1)</vt:lpstr>
      <vt:lpstr>Doorgevoerde wijzigingen t.o.v. concept 0.8 (2)</vt:lpstr>
      <vt:lpstr>Discussiepunt</vt:lpstr>
      <vt:lpstr>Hoe verder?</vt:lpstr>
    </vt:vector>
  </TitlesOfParts>
  <Company>VNG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Impactanalyse Omgevingswet Voor gemeenten</dc:title>
  <dc:creator>Cees van Westrenen</dc:creator>
  <cp:lastModifiedBy>Ellen Debats</cp:lastModifiedBy>
  <cp:revision>93</cp:revision>
  <dcterms:created xsi:type="dcterms:W3CDTF">2013-10-16T18:43:29Z</dcterms:created>
  <dcterms:modified xsi:type="dcterms:W3CDTF">2014-09-18T13:25:54Z</dcterms:modified>
</cp:coreProperties>
</file>